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56" r:id="rId2"/>
    <p:sldId id="282" r:id="rId3"/>
    <p:sldId id="815" r:id="rId4"/>
    <p:sldId id="801" r:id="rId5"/>
    <p:sldId id="816" r:id="rId6"/>
    <p:sldId id="817" r:id="rId7"/>
    <p:sldId id="602" r:id="rId8"/>
    <p:sldId id="273" r:id="rId9"/>
    <p:sldId id="274" r:id="rId10"/>
    <p:sldId id="275" r:id="rId11"/>
    <p:sldId id="27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815"/>
            <p14:sldId id="801"/>
            <p14:sldId id="816"/>
            <p14:sldId id="817"/>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Harder" initials="DH" lastIdx="1" clrIdx="0">
    <p:extLst>
      <p:ext uri="{19B8F6BF-5375-455C-9EA6-DF929625EA0E}">
        <p15:presenceInfo xmlns:p15="http://schemas.microsoft.com/office/powerpoint/2012/main" userId="2b8d8b750cb213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0" autoAdjust="0"/>
    <p:restoredTop sz="96447" autoAdjust="0"/>
  </p:normalViewPr>
  <p:slideViewPr>
    <p:cSldViewPr snapToGrid="0">
      <p:cViewPr varScale="1">
        <p:scale>
          <a:sx n="110" d="100"/>
          <a:sy n="110" d="100"/>
        </p:scale>
        <p:origin x="846" y="96"/>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2021-07-27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ne 112</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Linear algebra for nanotechnology engineering</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 digression to 3-dimensional real vector spaces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 digression to 3-dimensional real vector spaces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 digression to 3-dimensional real vector spaces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 digression to 3-dimensional real vector spaces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3.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5.bin"/><Relationship Id="rId3" Type="http://schemas.openxmlformats.org/officeDocument/2006/relationships/audio" Target="../media/media6.m4a"/><Relationship Id="rId7" Type="http://schemas.openxmlformats.org/officeDocument/2006/relationships/oleObject" Target="../embeddings/oleObject2.bin"/><Relationship Id="rId12" Type="http://schemas.openxmlformats.org/officeDocument/2006/relationships/image" Target="../media/image12.wmf"/><Relationship Id="rId2" Type="http://schemas.microsoft.com/office/2007/relationships/media" Target="../media/media6.m4a"/><Relationship Id="rId1" Type="http://schemas.openxmlformats.org/officeDocument/2006/relationships/tags" Target="../tags/tag4.xml"/><Relationship Id="rId6" Type="http://schemas.openxmlformats.org/officeDocument/2006/relationships/image" Target="../media/image9.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image" Target="../media/image8.png"/><Relationship Id="rId10" Type="http://schemas.openxmlformats.org/officeDocument/2006/relationships/image" Target="../media/image11.wmf"/><Relationship Id="rId4" Type="http://schemas.openxmlformats.org/officeDocument/2006/relationships/slideLayout" Target="../slideLayouts/slideLayout2.xml"/><Relationship Id="rId9" Type="http://schemas.openxmlformats.org/officeDocument/2006/relationships/oleObject" Target="../embeddings/oleObject3.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7 A digression to real</a:t>
            </a:r>
            <a:br>
              <a:rPr lang="en-US" dirty="0"/>
            </a:br>
            <a:r>
              <a:rPr lang="en-US" dirty="0"/>
              <a:t>3-dimensional spaces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a:extLst>
              <a:ext uri="{FF2B5EF4-FFF2-40B4-BE49-F238E27FC236}">
                <a16:creationId xmlns:a16="http://schemas.microsoft.com/office/drawing/2014/main" id="{A7B1C59B-EC60-4DF2-9F7C-AC79F9CA146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3124"/>
    </mc:Choice>
    <mc:Fallback xmlns="">
      <p:transition spd="slow" advTm="13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10</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a:t>ne</a:t>
            </a:r>
            <a:r>
              <a:rPr lang="en-CA"/>
              <a:t> 112 </a:t>
            </a:r>
            <a:r>
              <a:rPr lang="en-CA" i="1" dirty="0"/>
              <a:t>Linear algebra for nanotechnology engineering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Describe this digression to 3-dimensional real vector spaces</a:t>
            </a:r>
          </a:p>
          <a:p>
            <a:pPr lvl="1"/>
            <a:r>
              <a:rPr lang="en-US" dirty="0"/>
              <a:t>Give an overview of the topics to be covered</a:t>
            </a:r>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1DEBF804-F9C7-47B6-901A-5750D756FFA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11992"/>
    </mc:Choice>
    <mc:Fallback xmlns="">
      <p:transition spd="slow" advTm="11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t>
            </a:r>
            <a:r>
              <a:rPr lang="en-US" baseline="30000" dirty="0"/>
              <a:t>3</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This course is about generalized vector spaces</a:t>
            </a:r>
          </a:p>
          <a:p>
            <a:pPr lvl="1"/>
            <a:r>
              <a:rPr lang="en-US" dirty="0"/>
              <a:t>Humans, however, have a particular interest in </a:t>
            </a:r>
            <a:r>
              <a:rPr lang="en-US" b="1" dirty="0"/>
              <a:t>R</a:t>
            </a:r>
            <a:r>
              <a:rPr lang="en-US" baseline="30000" dirty="0"/>
              <a:t>3</a:t>
            </a:r>
            <a:endParaRPr lang="en-US" dirty="0"/>
          </a:p>
          <a:p>
            <a:pPr lvl="1"/>
            <a:r>
              <a:rPr lang="en-US" dirty="0"/>
              <a:t>We will focus on lines and planes</a:t>
            </a:r>
          </a:p>
          <a:p>
            <a:pPr lvl="1"/>
            <a:r>
              <a:rPr lang="en-US" dirty="0"/>
              <a:t>Common applications include:</a:t>
            </a:r>
          </a:p>
          <a:p>
            <a:pPr lvl="2"/>
            <a:r>
              <a:rPr lang="en-US" dirty="0"/>
              <a:t>Navigation</a:t>
            </a:r>
          </a:p>
          <a:p>
            <a:pPr lvl="2"/>
            <a:r>
              <a:rPr lang="en-US" dirty="0"/>
              <a:t>Video games</a:t>
            </a:r>
          </a:p>
          <a:p>
            <a:pPr lvl="2"/>
            <a:r>
              <a:rPr lang="en-US" dirty="0"/>
              <a:t>3D printing</a:t>
            </a:r>
          </a:p>
          <a:p>
            <a:pPr lvl="2"/>
            <a:r>
              <a:rPr lang="en-US" dirty="0"/>
              <a:t>Architecture</a:t>
            </a:r>
          </a:p>
          <a:p>
            <a:pPr lvl="1"/>
            <a:r>
              <a:rPr lang="en-US" b="1" dirty="0"/>
              <a:t>R</a:t>
            </a:r>
            <a:r>
              <a:rPr lang="en-US" baseline="30000" dirty="0"/>
              <a:t>3 </a:t>
            </a:r>
            <a:r>
              <a:rPr lang="en-US" dirty="0"/>
              <a:t>may be referred to as 3D space or just 3-space</a:t>
            </a:r>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pic>
        <p:nvPicPr>
          <p:cNvPr id="6" name="Audio 5">
            <a:hlinkClick r:id="" action="ppaction://media"/>
            <a:extLst>
              <a:ext uri="{FF2B5EF4-FFF2-40B4-BE49-F238E27FC236}">
                <a16:creationId xmlns:a16="http://schemas.microsoft.com/office/drawing/2014/main" id="{E9D8785C-5C33-48B1-8810-04797154A8EF}"/>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6252453"/>
      </p:ext>
    </p:extLst>
  </p:cSld>
  <p:clrMapOvr>
    <a:masterClrMapping/>
  </p:clrMapOvr>
  <mc:AlternateContent xmlns:mc="http://schemas.openxmlformats.org/markup-compatibility/2006" xmlns:p14="http://schemas.microsoft.com/office/powerpoint/2010/main">
    <mc:Choice Requires="p14">
      <p:transition spd="slow" p14:dur="2000" advTm="38768"/>
    </mc:Choice>
    <mc:Fallback xmlns="">
      <p:transition spd="slow" advTm="387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ahead</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We will look at:</a:t>
            </a:r>
          </a:p>
          <a:p>
            <a:pPr lvl="1"/>
            <a:r>
              <a:rPr lang="en-US" dirty="0"/>
              <a:t>The vector representation of a line</a:t>
            </a:r>
          </a:p>
          <a:p>
            <a:pPr lvl="1"/>
            <a:r>
              <a:rPr lang="en-US" dirty="0"/>
              <a:t>Finding a line through two points</a:t>
            </a:r>
          </a:p>
          <a:p>
            <a:pPr lvl="1"/>
            <a:r>
              <a:rPr lang="en-US" dirty="0"/>
              <a:t>The vector representation of a plane</a:t>
            </a:r>
          </a:p>
          <a:p>
            <a:pPr lvl="1"/>
            <a:r>
              <a:rPr lang="en-US" dirty="0"/>
              <a:t>The equation of a plane</a:t>
            </a:r>
          </a:p>
          <a:p>
            <a:pPr lvl="1"/>
            <a:r>
              <a:rPr lang="en-US" dirty="0"/>
              <a:t>The cross product</a:t>
            </a:r>
          </a:p>
          <a:p>
            <a:pPr lvl="1"/>
            <a:r>
              <a:rPr lang="en-US" dirty="0"/>
              <a:t>The equation of a line</a:t>
            </a:r>
          </a:p>
          <a:p>
            <a:pPr lvl="1"/>
            <a:r>
              <a:rPr lang="en-US" dirty="0"/>
              <a:t>The plane containing three points</a:t>
            </a:r>
          </a:p>
          <a:p>
            <a:pPr marL="457200" lvl="1" indent="0">
              <a:buNone/>
            </a:pPr>
            <a:endParaRPr lang="en-US" dirty="0"/>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pic>
        <p:nvPicPr>
          <p:cNvPr id="5" name="Audio 4">
            <a:hlinkClick r:id="" action="ppaction://media"/>
            <a:extLst>
              <a:ext uri="{FF2B5EF4-FFF2-40B4-BE49-F238E27FC236}">
                <a16:creationId xmlns:a16="http://schemas.microsoft.com/office/drawing/2014/main" id="{ED2CAF4C-5283-4318-AB8E-6F7E926632C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88482296"/>
      </p:ext>
    </p:extLst>
  </p:cSld>
  <p:clrMapOvr>
    <a:masterClrMapping/>
  </p:clrMapOvr>
  <mc:AlternateContent xmlns:mc="http://schemas.openxmlformats.org/markup-compatibility/2006" xmlns:p14="http://schemas.microsoft.com/office/powerpoint/2010/main">
    <mc:Choice Requires="p14">
      <p:transition spd="slow" p14:dur="2000" advTm="29246"/>
    </mc:Choice>
    <mc:Fallback xmlns="">
      <p:transition spd="slow" advTm="292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endParaRPr lang="en-CA" dirty="0"/>
          </a:p>
        </p:txBody>
      </p:sp>
      <p:sp>
        <p:nvSpPr>
          <p:cNvPr id="3" name="Content Placeholder 2"/>
          <p:cNvSpPr>
            <a:spLocks noGrp="1"/>
          </p:cNvSpPr>
          <p:nvPr>
            <p:ph idx="1"/>
          </p:nvPr>
        </p:nvSpPr>
        <p:spPr>
          <a:xfrm>
            <a:off x="457200" y="1600200"/>
            <a:ext cx="8032044" cy="4525963"/>
          </a:xfrm>
        </p:spPr>
        <p:txBody>
          <a:bodyPr/>
          <a:lstStyle/>
          <a:p>
            <a:r>
              <a:rPr lang="en-US" dirty="0"/>
              <a:t>We call this a </a:t>
            </a:r>
            <a:r>
              <a:rPr lang="en-US" i="1" dirty="0"/>
              <a:t>diversion</a:t>
            </a:r>
            <a:r>
              <a:rPr lang="en-US" dirty="0"/>
              <a:t>, as it contains some ideas not really applicable to general linear algebra</a:t>
            </a:r>
          </a:p>
          <a:p>
            <a:pPr lvl="1"/>
            <a:r>
              <a:rPr lang="en-US" dirty="0"/>
              <a:t>For example, it introduces the cross product</a:t>
            </a:r>
          </a:p>
          <a:p>
            <a:pPr lvl="2"/>
            <a:r>
              <a:rPr lang="en-US" dirty="0"/>
              <a:t>This is an algorithm for finding a third vector orthogonal to two given vectors</a:t>
            </a:r>
          </a:p>
          <a:p>
            <a:pPr lvl="2"/>
            <a:r>
              <a:rPr lang="en-US" dirty="0"/>
              <a:t>This is only possible in </a:t>
            </a:r>
            <a:r>
              <a:rPr lang="en-US" b="1" dirty="0"/>
              <a:t>R</a:t>
            </a:r>
            <a:r>
              <a:rPr lang="en-US" baseline="30000" dirty="0"/>
              <a:t>3</a:t>
            </a:r>
            <a:endParaRPr lang="en-US" dirty="0"/>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pic>
        <p:nvPicPr>
          <p:cNvPr id="5" name="Audio 4">
            <a:hlinkClick r:id="" action="ppaction://media"/>
            <a:extLst>
              <a:ext uri="{FF2B5EF4-FFF2-40B4-BE49-F238E27FC236}">
                <a16:creationId xmlns:a16="http://schemas.microsoft.com/office/drawing/2014/main" id="{E19CD7C3-0807-49B8-BCDE-AA80CA5EFDE9}"/>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034827099"/>
      </p:ext>
    </p:extLst>
  </p:cSld>
  <p:clrMapOvr>
    <a:masterClrMapping/>
  </p:clrMapOvr>
  <mc:AlternateContent xmlns:mc="http://schemas.openxmlformats.org/markup-compatibility/2006" xmlns:p14="http://schemas.microsoft.com/office/powerpoint/2010/main">
    <mc:Choice Requires="p14">
      <p:transition spd="slow" p14:dur="2000" advTm="31685"/>
    </mc:Choice>
    <mc:Fallback xmlns="">
      <p:transition spd="slow" advTm="31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B727F-B498-4B7A-ACF3-CB5B9E5E5E88}"/>
              </a:ext>
            </a:extLst>
          </p:cNvPr>
          <p:cNvSpPr>
            <a:spLocks noGrp="1"/>
          </p:cNvSpPr>
          <p:nvPr>
            <p:ph type="title"/>
          </p:nvPr>
        </p:nvSpPr>
        <p:spPr/>
        <p:txBody>
          <a:bodyPr/>
          <a:lstStyle/>
          <a:p>
            <a:r>
              <a:rPr lang="en-US" dirty="0"/>
              <a:t>A quick review</a:t>
            </a:r>
          </a:p>
        </p:txBody>
      </p:sp>
      <p:sp>
        <p:nvSpPr>
          <p:cNvPr id="3" name="Content Placeholder 2">
            <a:extLst>
              <a:ext uri="{FF2B5EF4-FFF2-40B4-BE49-F238E27FC236}">
                <a16:creationId xmlns:a16="http://schemas.microsoft.com/office/drawing/2014/main" id="{95F79E46-1A36-40B5-B96F-63A809EFB267}"/>
              </a:ext>
            </a:extLst>
          </p:cNvPr>
          <p:cNvSpPr>
            <a:spLocks noGrp="1"/>
          </p:cNvSpPr>
          <p:nvPr>
            <p:ph idx="1"/>
          </p:nvPr>
        </p:nvSpPr>
        <p:spPr/>
        <p:txBody>
          <a:bodyPr/>
          <a:lstStyle/>
          <a:p>
            <a:r>
              <a:rPr lang="en-US" dirty="0"/>
              <a:t>In this chapter, it’s useful to recall that the canonical basis,</a:t>
            </a:r>
            <a:br>
              <a:rPr lang="en-US" dirty="0"/>
            </a:br>
            <a:r>
              <a:rPr lang="en-US" dirty="0"/>
              <a:t>	while usually represented as                </a:t>
            </a:r>
            <a:r>
              <a:rPr lang="en-US" i="1" dirty="0"/>
              <a:t>,</a:t>
            </a:r>
            <a:br>
              <a:rPr lang="en-US" i="1" dirty="0"/>
            </a:br>
            <a:r>
              <a:rPr lang="en-US" dirty="0"/>
              <a:t>will be represented by</a:t>
            </a:r>
          </a:p>
          <a:p>
            <a:endParaRPr lang="en-US" i="1" dirty="0"/>
          </a:p>
          <a:p>
            <a:endParaRPr lang="en-US" i="1" dirty="0"/>
          </a:p>
          <a:p>
            <a:endParaRPr lang="en-US" i="1" dirty="0"/>
          </a:p>
          <a:p>
            <a:endParaRPr lang="en-US" i="1" dirty="0"/>
          </a:p>
          <a:p>
            <a:pPr lvl="1"/>
            <a:r>
              <a:rPr lang="en-US" dirty="0"/>
              <a:t>Thus, for example,</a:t>
            </a:r>
          </a:p>
          <a:p>
            <a:pPr lvl="1"/>
            <a:endParaRPr lang="en-US" dirty="0"/>
          </a:p>
          <a:p>
            <a:pPr lvl="1"/>
            <a:endParaRPr lang="en-US" dirty="0"/>
          </a:p>
          <a:p>
            <a:pPr lvl="1"/>
            <a:r>
              <a:rPr lang="en-US" dirty="0"/>
              <a:t>Recall that the </a:t>
            </a:r>
            <a:r>
              <a:rPr lang="en-US" i="1" dirty="0"/>
              <a:t>cap</a:t>
            </a:r>
            <a:r>
              <a:rPr lang="en-US" dirty="0"/>
              <a:t> indicates that these are unit vectors</a:t>
            </a:r>
          </a:p>
          <a:p>
            <a:pPr lvl="2"/>
            <a:r>
              <a:rPr lang="en-US" dirty="0"/>
              <a:t>Their 2-norm is one</a:t>
            </a:r>
          </a:p>
        </p:txBody>
      </p:sp>
      <p:sp>
        <p:nvSpPr>
          <p:cNvPr id="4" name="Footer Placeholder 3">
            <a:extLst>
              <a:ext uri="{FF2B5EF4-FFF2-40B4-BE49-F238E27FC236}">
                <a16:creationId xmlns:a16="http://schemas.microsoft.com/office/drawing/2014/main" id="{62F39CFD-2A08-425E-9F61-87CA687D5756}"/>
              </a:ext>
            </a:extLst>
          </p:cNvPr>
          <p:cNvSpPr>
            <a:spLocks noGrp="1"/>
          </p:cNvSpPr>
          <p:nvPr>
            <p:ph type="ftr" sz="quarter" idx="11"/>
          </p:nvPr>
        </p:nvSpPr>
        <p:spPr/>
        <p:txBody>
          <a:bodyPr/>
          <a:lstStyle/>
          <a:p>
            <a:r>
              <a:rPr lang="en-US"/>
              <a:t>A digression to 3-dimensional real vector spaces</a:t>
            </a:r>
            <a:endParaRPr lang="en-CA" dirty="0"/>
          </a:p>
        </p:txBody>
      </p:sp>
      <p:sp>
        <p:nvSpPr>
          <p:cNvPr id="5" name="Slide Number Placeholder 4">
            <a:extLst>
              <a:ext uri="{FF2B5EF4-FFF2-40B4-BE49-F238E27FC236}">
                <a16:creationId xmlns:a16="http://schemas.microsoft.com/office/drawing/2014/main" id="{A891050E-25B3-463D-A4F8-4DB637A5C8F4}"/>
              </a:ext>
            </a:extLst>
          </p:cNvPr>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6" name="Object 5">
            <a:extLst>
              <a:ext uri="{FF2B5EF4-FFF2-40B4-BE49-F238E27FC236}">
                <a16:creationId xmlns:a16="http://schemas.microsoft.com/office/drawing/2014/main" id="{404548A1-4200-4017-8759-406E23601F0C}"/>
              </a:ext>
            </a:extLst>
          </p:cNvPr>
          <p:cNvGraphicFramePr>
            <a:graphicFrameLocks noChangeAspect="1"/>
          </p:cNvGraphicFramePr>
          <p:nvPr>
            <p:extLst>
              <p:ext uri="{D42A27DB-BD31-4B8C-83A1-F6EECF244321}">
                <p14:modId xmlns:p14="http://schemas.microsoft.com/office/powerpoint/2010/main" val="4234873685"/>
              </p:ext>
            </p:extLst>
          </p:nvPr>
        </p:nvGraphicFramePr>
        <p:xfrm>
          <a:off x="2806916" y="2751278"/>
          <a:ext cx="871154" cy="1279507"/>
        </p:xfrm>
        <a:graphic>
          <a:graphicData uri="http://schemas.openxmlformats.org/presentationml/2006/ole">
            <mc:AlternateContent xmlns:mc="http://schemas.openxmlformats.org/markup-compatibility/2006">
              <mc:Choice xmlns:v="urn:schemas-microsoft-com:vml" Requires="v">
                <p:oleObj name="Equation" r:id="rId5" imgW="406080" imgH="596880" progId="Equation.DSMT4">
                  <p:embed/>
                </p:oleObj>
              </mc:Choice>
              <mc:Fallback>
                <p:oleObj name="Equation" r:id="rId5" imgW="406080" imgH="596880" progId="Equation.DSMT4">
                  <p:embed/>
                  <p:pic>
                    <p:nvPicPr>
                      <p:cNvPr id="0" name=""/>
                      <p:cNvPicPr/>
                      <p:nvPr/>
                    </p:nvPicPr>
                    <p:blipFill>
                      <a:blip r:embed="rId6"/>
                      <a:stretch>
                        <a:fillRect/>
                      </a:stretch>
                    </p:blipFill>
                    <p:spPr>
                      <a:xfrm>
                        <a:off x="2806916" y="2751278"/>
                        <a:ext cx="871154" cy="127950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EF6377A9-32D5-484D-8F18-541CFDA7ED2C}"/>
              </a:ext>
            </a:extLst>
          </p:cNvPr>
          <p:cNvGraphicFramePr>
            <a:graphicFrameLocks noChangeAspect="1"/>
          </p:cNvGraphicFramePr>
          <p:nvPr>
            <p:extLst>
              <p:ext uri="{D42A27DB-BD31-4B8C-83A1-F6EECF244321}">
                <p14:modId xmlns:p14="http://schemas.microsoft.com/office/powerpoint/2010/main" val="3221094509"/>
              </p:ext>
            </p:extLst>
          </p:nvPr>
        </p:nvGraphicFramePr>
        <p:xfrm>
          <a:off x="4074025" y="2746919"/>
          <a:ext cx="871154" cy="1279507"/>
        </p:xfrm>
        <a:graphic>
          <a:graphicData uri="http://schemas.openxmlformats.org/presentationml/2006/ole">
            <mc:AlternateContent xmlns:mc="http://schemas.openxmlformats.org/markup-compatibility/2006">
              <mc:Choice xmlns:v="urn:schemas-microsoft-com:vml" Requires="v">
                <p:oleObj name="Equation" r:id="rId7" imgW="406080" imgH="596880" progId="Equation.DSMT4">
                  <p:embed/>
                </p:oleObj>
              </mc:Choice>
              <mc:Fallback>
                <p:oleObj name="Equation" r:id="rId7" imgW="406080" imgH="596880" progId="Equation.DSMT4">
                  <p:embed/>
                  <p:pic>
                    <p:nvPicPr>
                      <p:cNvPr id="6" name="Object 5">
                        <a:extLst>
                          <a:ext uri="{FF2B5EF4-FFF2-40B4-BE49-F238E27FC236}">
                            <a16:creationId xmlns:a16="http://schemas.microsoft.com/office/drawing/2014/main" id="{404548A1-4200-4017-8759-406E23601F0C}"/>
                          </a:ext>
                        </a:extLst>
                      </p:cNvPr>
                      <p:cNvPicPr/>
                      <p:nvPr/>
                    </p:nvPicPr>
                    <p:blipFill>
                      <a:blip r:embed="rId8"/>
                      <a:stretch>
                        <a:fillRect/>
                      </a:stretch>
                    </p:blipFill>
                    <p:spPr>
                      <a:xfrm>
                        <a:off x="4074025" y="2746919"/>
                        <a:ext cx="871154" cy="127950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EA4CBEA-EFEA-4BEB-897E-F93FEC9F478A}"/>
              </a:ext>
            </a:extLst>
          </p:cNvPr>
          <p:cNvGraphicFramePr>
            <a:graphicFrameLocks noChangeAspect="1"/>
          </p:cNvGraphicFramePr>
          <p:nvPr>
            <p:extLst>
              <p:ext uri="{D42A27DB-BD31-4B8C-83A1-F6EECF244321}">
                <p14:modId xmlns:p14="http://schemas.microsoft.com/office/powerpoint/2010/main" val="1913716855"/>
              </p:ext>
            </p:extLst>
          </p:nvPr>
        </p:nvGraphicFramePr>
        <p:xfrm>
          <a:off x="5300186" y="2741983"/>
          <a:ext cx="953453" cy="1280002"/>
        </p:xfrm>
        <a:graphic>
          <a:graphicData uri="http://schemas.openxmlformats.org/presentationml/2006/ole">
            <mc:AlternateContent xmlns:mc="http://schemas.openxmlformats.org/markup-compatibility/2006">
              <mc:Choice xmlns:v="urn:schemas-microsoft-com:vml" Requires="v">
                <p:oleObj name="Equation" r:id="rId9" imgW="444240" imgH="596880" progId="Equation.DSMT4">
                  <p:embed/>
                </p:oleObj>
              </mc:Choice>
              <mc:Fallback>
                <p:oleObj name="Equation" r:id="rId9" imgW="444240" imgH="596880" progId="Equation.DSMT4">
                  <p:embed/>
                  <p:pic>
                    <p:nvPicPr>
                      <p:cNvPr id="7" name="Object 6">
                        <a:extLst>
                          <a:ext uri="{FF2B5EF4-FFF2-40B4-BE49-F238E27FC236}">
                            <a16:creationId xmlns:a16="http://schemas.microsoft.com/office/drawing/2014/main" id="{EF6377A9-32D5-484D-8F18-541CFDA7ED2C}"/>
                          </a:ext>
                        </a:extLst>
                      </p:cNvPr>
                      <p:cNvPicPr/>
                      <p:nvPr/>
                    </p:nvPicPr>
                    <p:blipFill>
                      <a:blip r:embed="rId10"/>
                      <a:stretch>
                        <a:fillRect/>
                      </a:stretch>
                    </p:blipFill>
                    <p:spPr>
                      <a:xfrm>
                        <a:off x="5300186" y="2741983"/>
                        <a:ext cx="953453" cy="1280002"/>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36376020-CB31-4370-8559-DC1B049DDF16}"/>
              </a:ext>
            </a:extLst>
          </p:cNvPr>
          <p:cNvGraphicFramePr>
            <a:graphicFrameLocks noChangeAspect="1"/>
          </p:cNvGraphicFramePr>
          <p:nvPr>
            <p:extLst>
              <p:ext uri="{D42A27DB-BD31-4B8C-83A1-F6EECF244321}">
                <p14:modId xmlns:p14="http://schemas.microsoft.com/office/powerpoint/2010/main" val="3470266771"/>
              </p:ext>
            </p:extLst>
          </p:nvPr>
        </p:nvGraphicFramePr>
        <p:xfrm>
          <a:off x="3433043" y="3937415"/>
          <a:ext cx="2028825" cy="1162050"/>
        </p:xfrm>
        <a:graphic>
          <a:graphicData uri="http://schemas.openxmlformats.org/presentationml/2006/ole">
            <mc:AlternateContent xmlns:mc="http://schemas.openxmlformats.org/markup-compatibility/2006">
              <mc:Choice xmlns:v="urn:schemas-microsoft-com:vml" Requires="v">
                <p:oleObj name="Equation" r:id="rId11" imgW="1041120" imgH="596880" progId="Equation.DSMT4">
                  <p:embed/>
                </p:oleObj>
              </mc:Choice>
              <mc:Fallback>
                <p:oleObj name="Equation" r:id="rId11" imgW="1041120" imgH="596880" progId="Equation.DSMT4">
                  <p:embed/>
                  <p:pic>
                    <p:nvPicPr>
                      <p:cNvPr id="6" name="Object 5">
                        <a:extLst>
                          <a:ext uri="{FF2B5EF4-FFF2-40B4-BE49-F238E27FC236}">
                            <a16:creationId xmlns:a16="http://schemas.microsoft.com/office/drawing/2014/main" id="{404548A1-4200-4017-8759-406E23601F0C}"/>
                          </a:ext>
                        </a:extLst>
                      </p:cNvPr>
                      <p:cNvPicPr/>
                      <p:nvPr/>
                    </p:nvPicPr>
                    <p:blipFill>
                      <a:blip r:embed="rId12"/>
                      <a:stretch>
                        <a:fillRect/>
                      </a:stretch>
                    </p:blipFill>
                    <p:spPr>
                      <a:xfrm>
                        <a:off x="3433043" y="3937415"/>
                        <a:ext cx="2028825" cy="116205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69A51A9-FC77-44E8-9219-03474FBEBCA3}"/>
              </a:ext>
            </a:extLst>
          </p:cNvPr>
          <p:cNvGraphicFramePr>
            <a:graphicFrameLocks noChangeAspect="1"/>
          </p:cNvGraphicFramePr>
          <p:nvPr>
            <p:extLst>
              <p:ext uri="{D42A27DB-BD31-4B8C-83A1-F6EECF244321}">
                <p14:modId xmlns:p14="http://schemas.microsoft.com/office/powerpoint/2010/main" val="1433756182"/>
              </p:ext>
            </p:extLst>
          </p:nvPr>
        </p:nvGraphicFramePr>
        <p:xfrm>
          <a:off x="4889575" y="1958022"/>
          <a:ext cx="987330" cy="449485"/>
        </p:xfrm>
        <a:graphic>
          <a:graphicData uri="http://schemas.openxmlformats.org/presentationml/2006/ole">
            <mc:AlternateContent xmlns:mc="http://schemas.openxmlformats.org/markup-compatibility/2006">
              <mc:Choice xmlns:v="urn:schemas-microsoft-com:vml" Requires="v">
                <p:oleObj name="Equation" r:id="rId13" imgW="419040" imgH="190440" progId="Equation.DSMT4">
                  <p:embed/>
                </p:oleObj>
              </mc:Choice>
              <mc:Fallback>
                <p:oleObj name="Equation" r:id="rId13" imgW="419040" imgH="190440" progId="Equation.DSMT4">
                  <p:embed/>
                  <p:pic>
                    <p:nvPicPr>
                      <p:cNvPr id="6" name="Object 5">
                        <a:extLst>
                          <a:ext uri="{FF2B5EF4-FFF2-40B4-BE49-F238E27FC236}">
                            <a16:creationId xmlns:a16="http://schemas.microsoft.com/office/drawing/2014/main" id="{404548A1-4200-4017-8759-406E23601F0C}"/>
                          </a:ext>
                        </a:extLst>
                      </p:cNvPr>
                      <p:cNvPicPr/>
                      <p:nvPr/>
                    </p:nvPicPr>
                    <p:blipFill>
                      <a:blip r:embed="rId14"/>
                      <a:stretch>
                        <a:fillRect/>
                      </a:stretch>
                    </p:blipFill>
                    <p:spPr>
                      <a:xfrm>
                        <a:off x="4889575" y="1958022"/>
                        <a:ext cx="987330" cy="449485"/>
                      </a:xfrm>
                      <a:prstGeom prst="rect">
                        <a:avLst/>
                      </a:prstGeom>
                    </p:spPr>
                  </p:pic>
                </p:oleObj>
              </mc:Fallback>
            </mc:AlternateContent>
          </a:graphicData>
        </a:graphic>
      </p:graphicFrame>
      <p:pic>
        <p:nvPicPr>
          <p:cNvPr id="15" name="Audio 14">
            <a:hlinkClick r:id="" action="ppaction://media"/>
            <a:extLst>
              <a:ext uri="{FF2B5EF4-FFF2-40B4-BE49-F238E27FC236}">
                <a16:creationId xmlns:a16="http://schemas.microsoft.com/office/drawing/2014/main" id="{5CBBC340-E9C9-4879-B48B-B1D7AE8FFCC0}"/>
              </a:ext>
            </a:extLst>
          </p:cNvPr>
          <p:cNvPicPr>
            <a:picLocks noChangeAspect="1"/>
          </p:cNvPicPr>
          <p:nvPr>
            <a:audioFile r:link="rId3"/>
            <p:extLst>
              <p:ext uri="{DAA4B4D4-6D71-4841-9C94-3DE7FCFB9230}">
                <p14:media xmlns:p14="http://schemas.microsoft.com/office/powerpoint/2010/main" r:embed="rId2"/>
              </p:ext>
            </p:extLst>
          </p:nvPr>
        </p:nvPicPr>
        <p:blipFill>
          <a:blip r:embed="rId1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16248602"/>
      </p:ext>
    </p:extLst>
  </p:cSld>
  <p:clrMapOvr>
    <a:masterClrMapping/>
  </p:clrMapOvr>
  <mc:AlternateContent xmlns:mc="http://schemas.openxmlformats.org/markup-compatibility/2006">
    <mc:Choice xmlns:p14="http://schemas.microsoft.com/office/powerpoint/2010/main" Requires="p14">
      <p:transition spd="slow" p14:dur="2000" advTm="59737"/>
    </mc:Choice>
    <mc:Fallback>
      <p:transition spd="slow" advTm="5973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Understand the topics to be covered in this chapter</a:t>
            </a:r>
          </a:p>
          <a:p>
            <a:pPr lvl="1"/>
            <a:r>
              <a:rPr lang="en-US" dirty="0"/>
              <a:t>Know that most of the material focuses entirely on 3-space</a:t>
            </a:r>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D9E88E5B-DC5F-4BAC-B76E-E07F2CB8081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advTm="15870"/>
    </mc:Choice>
    <mc:Fallback xmlns="">
      <p:transition spd="slow" advTm="158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https://en.wikipedia.org/wiki/Three-dimensional_space</a:t>
            </a:r>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 digression to 3-dimensional real vector spaces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9</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3|8|5.5|11.6"/>
</p:tagLst>
</file>

<file path=ppt/tags/tag2.xml><?xml version="1.0" encoding="utf-8"?>
<p:tagLst xmlns:a="http://schemas.openxmlformats.org/drawingml/2006/main" xmlns:r="http://schemas.openxmlformats.org/officeDocument/2006/relationships" xmlns:p="http://schemas.openxmlformats.org/presentationml/2006/main">
  <p:tag name="TIMING" val="|13.2|4.3|9.4|6.2|5.9|14|9.3|14.2"/>
</p:tagLst>
</file>

<file path=ppt/tags/tag3.xml><?xml version="1.0" encoding="utf-8"?>
<p:tagLst xmlns:a="http://schemas.openxmlformats.org/drawingml/2006/main" xmlns:r="http://schemas.openxmlformats.org/officeDocument/2006/relationships" xmlns:p="http://schemas.openxmlformats.org/presentationml/2006/main">
  <p:tag name="TIMING" val="|9.9|5.3|9.6"/>
</p:tagLst>
</file>

<file path=ppt/tags/tag4.xml><?xml version="1.0" encoding="utf-8"?>
<p:tagLst xmlns:a="http://schemas.openxmlformats.org/drawingml/2006/main" xmlns:r="http://schemas.openxmlformats.org/officeDocument/2006/relationships" xmlns:p="http://schemas.openxmlformats.org/presentationml/2006/main">
  <p:tag name="TIMING" val="|33.7|14.1|7.7"/>
</p:tagLst>
</file>

<file path=ppt/tags/tag5.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49346</TotalTime>
  <Words>551</Words>
  <Application>Microsoft Office PowerPoint</Application>
  <PresentationFormat>On-screen Show (4:3)</PresentationFormat>
  <Paragraphs>77</Paragraphs>
  <Slides>11</Slides>
  <Notes>0</Notes>
  <HiddenSlides>0</HiddenSlides>
  <MMClips>11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21" baseType="lpstr">
      <vt:lpstr>Arial</vt:lpstr>
      <vt:lpstr>Bookman Old Style</vt:lpstr>
      <vt:lpstr>Calibri</vt:lpstr>
      <vt:lpstr>Cambria</vt:lpstr>
      <vt:lpstr>Consolas</vt:lpstr>
      <vt:lpstr>Constantia</vt:lpstr>
      <vt:lpstr>Georgia</vt:lpstr>
      <vt:lpstr>Times New Roman</vt:lpstr>
      <vt:lpstr>Office Theme</vt:lpstr>
      <vt:lpstr>MathType 6.0 Equation</vt:lpstr>
      <vt:lpstr>7 A digression to real 3-dimensional spaces</vt:lpstr>
      <vt:lpstr>Introduction</vt:lpstr>
      <vt:lpstr>R3</vt:lpstr>
      <vt:lpstr>Looking ahead</vt:lpstr>
      <vt:lpstr>Discussion</vt:lpstr>
      <vt:lpstr>A quick review</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1202</cp:revision>
  <dcterms:created xsi:type="dcterms:W3CDTF">2020-04-30T19:27:29Z</dcterms:created>
  <dcterms:modified xsi:type="dcterms:W3CDTF">2021-07-28T01:52:18Z</dcterms:modified>
</cp:coreProperties>
</file>